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lsm" ContentType="application/vnd.ms-excel.sheet.macroEnabled.12"/>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3"/>
  </p:notesMasterIdLst>
  <p:sldIdLst>
    <p:sldId id="256" r:id="rId2"/>
    <p:sldId id="258" r:id="rId3"/>
    <p:sldId id="269" r:id="rId4"/>
    <p:sldId id="266" r:id="rId5"/>
    <p:sldId id="278" r:id="rId6"/>
    <p:sldId id="263" r:id="rId7"/>
    <p:sldId id="279" r:id="rId8"/>
    <p:sldId id="277" r:id="rId9"/>
    <p:sldId id="276" r:id="rId10"/>
    <p:sldId id="262" r:id="rId11"/>
    <p:sldId id="275"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Lato" panose="020F0502020204030203" pitchFamily="34" charset="0"/>
      <p:regular r:id="rId18"/>
      <p:bold r:id="rId19"/>
      <p:italic r:id="rId20"/>
      <p:boldItalic r:id="rId21"/>
    </p:embeddedFont>
    <p:embeddedFont>
      <p:font typeface="Raleway" panose="020B0503030101060003" pitchFamily="34" charset="0"/>
      <p:regular r:id="rId22"/>
      <p:bold r:id="rId23"/>
      <p:italic r:id="rId24"/>
      <p:boldItalic r:id="rId25"/>
    </p:embeddedFont>
    <p:embeddedFont>
      <p:font typeface="Segoe UI" panose="020B0502040204020203"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439" y="5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jpg>
</file>

<file path=ppt/media/image2.jp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f88252dc4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1f88252dc4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1f88252dc4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249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3091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27420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50252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corporatefinanceinstitute.com/resources/valuation/dividend-growth-rate/" TargetMode="External"/><Relationship Id="rId3" Type="http://schemas.openxmlformats.org/officeDocument/2006/relationships/hyperlink" Target="https://www.cognizant.com/us/en/about-cognizant" TargetMode="External"/><Relationship Id="rId7" Type="http://schemas.openxmlformats.org/officeDocument/2006/relationships/hyperlink" Target="https://www.nasdaq.com/market-activity/stocks/ctsh/dividend-history" TargetMode="External"/><Relationship Id="rId12" Type="http://schemas.openxmlformats.org/officeDocument/2006/relationships/hyperlink" Target="https://libguides.tees.ac.uk/referencing" TargetMode="Externa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hyperlink" Target="https://comparable-companies.com/search?domain=https://www.cognizant.com" TargetMode="External"/><Relationship Id="rId11" Type="http://schemas.openxmlformats.org/officeDocument/2006/relationships/image" Target="../media/image13.jpg"/><Relationship Id="rId5" Type="http://schemas.openxmlformats.org/officeDocument/2006/relationships/hyperlink" Target="https://seekingalpha.com/article/3784566-cognizant-dominant-player-in-booming-software-service-industry" TargetMode="External"/><Relationship Id="rId10" Type="http://schemas.openxmlformats.org/officeDocument/2006/relationships/hyperlink" Target="http://www.worldgovernmentbonds.com/bond-historical-data/united-states/10-years/" TargetMode="External"/><Relationship Id="rId4" Type="http://schemas.openxmlformats.org/officeDocument/2006/relationships/hyperlink" Target="https://www.cognizant.com/en_us/about/documents/q4-2022-corporate-overview.pdf" TargetMode="External"/><Relationship Id="rId9" Type="http://schemas.openxmlformats.org/officeDocument/2006/relationships/hyperlink" Target="https://stockanalysis.com/stocks/ctsh/forecast/"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hyperlink" Target="https://en.wikipedia.org/wiki/Cognizant" TargetMode="Externa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7.emf"/><Relationship Id="rId4" Type="http://schemas.openxmlformats.org/officeDocument/2006/relationships/package" Target="../embeddings/Microsoft_Excel_Macro-Enabled_Worksheet.xlsm"/></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48909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dirty="0">
                <a:solidFill>
                  <a:srgbClr val="000000"/>
                </a:solidFill>
                <a:latin typeface="Calibri" panose="020F0502020204030204" pitchFamily="34" charset="0"/>
                <a:ea typeface="Calibri" panose="020F0502020204030204" pitchFamily="34" charset="0"/>
                <a:cs typeface="Calibri" panose="020F0502020204030204" pitchFamily="34" charset="0"/>
              </a:rPr>
              <a:t>Financial Analysis</a:t>
            </a:r>
            <a:endParaRPr dirty="0">
              <a:latin typeface="Calibri" panose="020F0502020204030204" pitchFamily="34" charset="0"/>
              <a:ea typeface="Calibri" panose="020F0502020204030204" pitchFamily="34" charset="0"/>
              <a:cs typeface="Calibri" panose="020F0502020204030204" pitchFamily="34" charset="0"/>
            </a:endParaRPr>
          </a:p>
        </p:txBody>
      </p:sp>
      <p:sp>
        <p:nvSpPr>
          <p:cNvPr id="177" name="Google Shape;177;p18"/>
          <p:cNvSpPr txBox="1">
            <a:spLocks noGrp="1"/>
          </p:cNvSpPr>
          <p:nvPr>
            <p:ph type="subTitle" idx="1"/>
          </p:nvPr>
        </p:nvSpPr>
        <p:spPr>
          <a:xfrm>
            <a:off x="4042391" y="2154800"/>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u="sng" dirty="0">
                <a:latin typeface="Calibri" panose="020F0502020204030204" pitchFamily="34" charset="0"/>
                <a:ea typeface="Calibri" panose="020F0502020204030204" pitchFamily="34" charset="0"/>
                <a:cs typeface="Calibri" panose="020F0502020204030204" pitchFamily="34" charset="0"/>
              </a:rPr>
              <a:t>Team 3</a:t>
            </a:r>
            <a:r>
              <a:rPr lang="en-GB" sz="1400" b="1" dirty="0">
                <a:latin typeface="Calibri" panose="020F0502020204030204" pitchFamily="34" charset="0"/>
                <a:ea typeface="Calibri" panose="020F0502020204030204" pitchFamily="34" charset="0"/>
                <a:cs typeface="Calibri" panose="020F0502020204030204" pitchFamily="34" charset="0"/>
              </a:rPr>
              <a:t> </a:t>
            </a:r>
          </a:p>
          <a:p>
            <a:pPr marL="0" lvl="0" indent="0" algn="l" rtl="0">
              <a:spcBef>
                <a:spcPts val="0"/>
              </a:spcBef>
              <a:spcAft>
                <a:spcPts val="0"/>
              </a:spcAft>
              <a:buNone/>
            </a:pPr>
            <a:r>
              <a:rPr lang="en-GB" sz="1400" b="1" dirty="0">
                <a:latin typeface="Calibri" panose="020F0502020204030204" pitchFamily="34" charset="0"/>
                <a:ea typeface="Calibri" panose="020F0502020204030204" pitchFamily="34" charset="0"/>
                <a:cs typeface="Calibri" panose="020F0502020204030204" pitchFamily="34" charset="0"/>
              </a:rPr>
              <a:t>Rajvi Mehta - </a:t>
            </a:r>
          </a:p>
          <a:p>
            <a:pPr marL="0" lvl="0" indent="0" algn="l" rtl="0">
              <a:spcBef>
                <a:spcPts val="0"/>
              </a:spcBef>
              <a:spcAft>
                <a:spcPts val="0"/>
              </a:spcAft>
              <a:buNone/>
            </a:pPr>
            <a:r>
              <a:rPr lang="en-GB" sz="1400" b="1" dirty="0">
                <a:latin typeface="Calibri" panose="020F0502020204030204" pitchFamily="34" charset="0"/>
                <a:ea typeface="Calibri" panose="020F0502020204030204" pitchFamily="34" charset="0"/>
                <a:cs typeface="Calibri" panose="020F0502020204030204" pitchFamily="34" charset="0"/>
              </a:rPr>
              <a:t>Harshil Patel - </a:t>
            </a:r>
          </a:p>
          <a:p>
            <a:pPr marL="0" lvl="0" indent="0" algn="l" rtl="0">
              <a:spcBef>
                <a:spcPts val="0"/>
              </a:spcBef>
              <a:spcAft>
                <a:spcPts val="0"/>
              </a:spcAft>
              <a:buNone/>
            </a:pPr>
            <a:r>
              <a:rPr lang="en-GB" sz="1400" b="1" dirty="0">
                <a:latin typeface="Calibri" panose="020F0502020204030204" pitchFamily="34" charset="0"/>
                <a:ea typeface="Calibri" panose="020F0502020204030204" pitchFamily="34" charset="0"/>
                <a:cs typeface="Calibri" panose="020F0502020204030204" pitchFamily="34" charset="0"/>
              </a:rPr>
              <a:t>Suhail Ahmed - </a:t>
            </a:r>
          </a:p>
          <a:p>
            <a:pPr marL="0" lvl="0" indent="0" algn="l" rtl="0">
              <a:spcBef>
                <a:spcPts val="0"/>
              </a:spcBef>
              <a:spcAft>
                <a:spcPts val="0"/>
              </a:spcAft>
              <a:buNone/>
            </a:pPr>
            <a:r>
              <a:rPr lang="en-GB" sz="1400" b="1" dirty="0" err="1">
                <a:latin typeface="Calibri" panose="020F0502020204030204" pitchFamily="34" charset="0"/>
                <a:ea typeface="Calibri" panose="020F0502020204030204" pitchFamily="34" charset="0"/>
                <a:cs typeface="Calibri" panose="020F0502020204030204" pitchFamily="34" charset="0"/>
              </a:rPr>
              <a:t>Jayraj</a:t>
            </a:r>
            <a:r>
              <a:rPr lang="en-GB" sz="1400" b="1" dirty="0">
                <a:latin typeface="Calibri" panose="020F0502020204030204" pitchFamily="34" charset="0"/>
                <a:ea typeface="Calibri" panose="020F0502020204030204" pitchFamily="34" charset="0"/>
                <a:cs typeface="Calibri" panose="020F0502020204030204" pitchFamily="34" charset="0"/>
              </a:rPr>
              <a:t> Radadiya - </a:t>
            </a:r>
          </a:p>
          <a:p>
            <a:pPr marL="0" lvl="0" indent="0" algn="l" rtl="0">
              <a:spcBef>
                <a:spcPts val="0"/>
              </a:spcBef>
              <a:spcAft>
                <a:spcPts val="0"/>
              </a:spcAft>
              <a:buNone/>
            </a:pPr>
            <a:r>
              <a:rPr lang="en-GB" sz="1400" b="1" dirty="0">
                <a:latin typeface="Calibri" panose="020F0502020204030204" pitchFamily="34" charset="0"/>
                <a:ea typeface="Calibri" panose="020F0502020204030204" pitchFamily="34" charset="0"/>
                <a:cs typeface="Calibri" panose="020F0502020204030204" pitchFamily="34" charset="0"/>
              </a:rPr>
              <a:t>Amit Sharma - 0794488 </a:t>
            </a:r>
          </a:p>
          <a:p>
            <a:pPr marL="0" lvl="0" indent="0" algn="l" rtl="0">
              <a:spcBef>
                <a:spcPts val="0"/>
              </a:spcBef>
              <a:spcAft>
                <a:spcPts val="0"/>
              </a:spcAft>
              <a:buNone/>
            </a:pPr>
            <a:endParaRPr sz="1400" b="1"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4"/>
          <p:cNvSpPr txBox="1">
            <a:spLocks noGrp="1"/>
          </p:cNvSpPr>
          <p:nvPr>
            <p:ph type="title"/>
          </p:nvPr>
        </p:nvSpPr>
        <p:spPr>
          <a:xfrm>
            <a:off x="678600" y="584132"/>
            <a:ext cx="3893400" cy="1034400"/>
          </a:xfrm>
          <a:prstGeom prst="rect">
            <a:avLst/>
          </a:prstGeom>
          <a:noFill/>
          <a:ln>
            <a:noFill/>
          </a:ln>
        </p:spPr>
        <p:txBody>
          <a:bodyPr spcFirstLastPara="1" wrap="square" lIns="91425" tIns="91425" rIns="91425" bIns="91425" anchor="t" anchorCtr="0">
            <a:noAutofit/>
          </a:bodyPr>
          <a:lstStyle/>
          <a:p>
            <a:r>
              <a:rPr lang="en-CA" sz="2300" dirty="0">
                <a:latin typeface="Calibri" panose="020F0502020204030204" pitchFamily="34" charset="0"/>
                <a:ea typeface="Calibri" panose="020F0502020204030204" pitchFamily="34" charset="0"/>
                <a:cs typeface="Calibri" panose="020F0502020204030204" pitchFamily="34" charset="0"/>
              </a:rPr>
              <a:t>References</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230" name="Google Shape;230;p24"/>
          <p:cNvSpPr txBox="1">
            <a:spLocks noGrp="1"/>
          </p:cNvSpPr>
          <p:nvPr>
            <p:ph type="body" idx="1"/>
          </p:nvPr>
        </p:nvSpPr>
        <p:spPr>
          <a:xfrm>
            <a:off x="506366" y="1558977"/>
            <a:ext cx="6239208" cy="2680135"/>
          </a:xfrm>
          <a:prstGeom prst="rect">
            <a:avLst/>
          </a:prstGeom>
        </p:spPr>
        <p:txBody>
          <a:bodyPr spcFirstLastPara="1" wrap="square" lIns="91425" tIns="91425" rIns="91425" bIns="91425" anchor="t" anchorCtr="0">
            <a:noAutofit/>
          </a:bodyPr>
          <a:lstStyle/>
          <a:p>
            <a:pPr>
              <a:lnSpc>
                <a:spcPct val="107000"/>
              </a:lnSpc>
              <a:spcAft>
                <a:spcPts val="800"/>
              </a:spcAft>
            </a:pPr>
            <a:r>
              <a:rPr lang="en-US" sz="110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hlinkClick r:id="rId3"/>
              </a:rPr>
              <a:t>https://www.cognizant.com/us/en/about-cognizant</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4"/>
              </a:rPr>
              <a:t>https://www.cognizant.com/en_us/about/documents/q4-2022-corporate-overview.pdf</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latin typeface="Calibri" panose="020F0502020204030204" pitchFamily="34" charset="0"/>
                <a:ea typeface="Calibri" panose="020F0502020204030204" pitchFamily="34" charset="0"/>
                <a:cs typeface="Calibri" panose="020F0502020204030204" pitchFamily="34" charset="0"/>
              </a:rPr>
              <a:t>https://www.cognizant.com/en_us/about/documents/q4-2022-corporate-factsheet.pdf</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5"/>
              </a:rPr>
              <a:t>https://seekingalpha.com/article/3784566-cognizant-dominant-player-in-booming-software-service-industry</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6"/>
              </a:rPr>
              <a:t>https://comparable-companies.com/search?domain=https://www.cognizant.com</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7"/>
              </a:rPr>
              <a:t>https://www.nasdaq.com/market-activity/stocks/ctsh/dividend-history</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8"/>
              </a:rPr>
              <a:t>https://corporatefinanceinstitute.com/resources/valuation/dividend-growth-rate/</a:t>
            </a:r>
            <a:endPar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dirty="0">
                <a:effectLst/>
                <a:latin typeface="Calibri" panose="020F0502020204030204" pitchFamily="34" charset="0"/>
                <a:ea typeface="Calibri" panose="020F0502020204030204" pitchFamily="34" charset="0"/>
                <a:cs typeface="Calibri" panose="020F0502020204030204" pitchFamily="34" charset="0"/>
                <a:hlinkClick r:id="rId9"/>
              </a:rPr>
              <a:t>https://stockanalysis.com/stocks/ctsh/forecast/</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0"/>
              </a:rPr>
              <a:t>http://www.worldgovernmentbonds.com/bond-historical-data/united-states/10-years/</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marL="0" lvl="0" indent="0" algn="l" rtl="0">
              <a:spcBef>
                <a:spcPts val="0"/>
              </a:spcBef>
              <a:spcAft>
                <a:spcPts val="0"/>
              </a:spcAft>
              <a:buNone/>
            </a:pPr>
            <a:endParaRPr lang="en-US" sz="1100" dirty="0">
              <a:latin typeface="Calibri" panose="020F0502020204030204" pitchFamily="34" charset="0"/>
              <a:ea typeface="Calibri" panose="020F0502020204030204" pitchFamily="34" charset="0"/>
              <a:cs typeface="Calibri" panose="020F0502020204030204" pitchFamily="34" charset="0"/>
            </a:endParaRPr>
          </a:p>
        </p:txBody>
      </p:sp>
      <p:pic>
        <p:nvPicPr>
          <p:cNvPr id="235" name="Google Shape;235;p24"/>
          <p:cNvPicPr preferRelativeResize="0"/>
          <p:nvPr/>
        </p:nvPicPr>
        <p:blipFill>
          <a:blip r:embed="rId11">
            <a:extLst>
              <a:ext uri="{837473B0-CC2E-450A-ABE3-18F120FF3D39}">
                <a1611:picAttrSrcUrl xmlns:a1611="http://schemas.microsoft.com/office/drawing/2016/11/main" r:id="rId12"/>
              </a:ext>
            </a:extLst>
          </a:blip>
          <a:srcRect l="27703" r="27703"/>
          <a:stretch/>
        </p:blipFill>
        <p:spPr>
          <a:xfrm>
            <a:off x="6610662" y="1184600"/>
            <a:ext cx="2423410" cy="326259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latin typeface="Calibri" panose="020F0502020204030204" pitchFamily="34" charset="0"/>
                <a:ea typeface="Calibri" panose="020F0502020204030204" pitchFamily="34" charset="0"/>
                <a:cs typeface="Calibri" panose="020F0502020204030204" pitchFamily="34" charset="0"/>
              </a:rPr>
              <a:t>Thank you.</a:t>
            </a:r>
            <a:endParaRPr>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674486" y="539162"/>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dirty="0">
                <a:latin typeface="Calibri" panose="020F0502020204030204" pitchFamily="34" charset="0"/>
                <a:ea typeface="Calibri" panose="020F0502020204030204" pitchFamily="34" charset="0"/>
                <a:cs typeface="Calibri" panose="020F0502020204030204" pitchFamily="34" charset="0"/>
              </a:rPr>
              <a:t>Goal</a:t>
            </a:r>
            <a:endParaRPr sz="2300" dirty="0">
              <a:latin typeface="Calibri" panose="020F0502020204030204" pitchFamily="34" charset="0"/>
              <a:ea typeface="Calibri" panose="020F0502020204030204" pitchFamily="34" charset="0"/>
              <a:cs typeface="Calibri" panose="020F0502020204030204" pitchFamily="34" charset="0"/>
            </a:endParaRPr>
          </a:p>
        </p:txBody>
      </p:sp>
      <p:pic>
        <p:nvPicPr>
          <p:cNvPr id="200" name="Google Shape;200;p20"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
        <p:nvSpPr>
          <p:cNvPr id="4" name="TextBox 3">
            <a:extLst>
              <a:ext uri="{FF2B5EF4-FFF2-40B4-BE49-F238E27FC236}">
                <a16:creationId xmlns:a16="http://schemas.microsoft.com/office/drawing/2014/main" id="{C8FA60DF-ADCC-B04F-6800-AE2095B1DB6B}"/>
              </a:ext>
            </a:extLst>
          </p:cNvPr>
          <p:cNvSpPr txBox="1"/>
          <p:nvPr/>
        </p:nvSpPr>
        <p:spPr>
          <a:xfrm>
            <a:off x="759502" y="1528997"/>
            <a:ext cx="6086006" cy="1815882"/>
          </a:xfrm>
          <a:prstGeom prst="rect">
            <a:avLst/>
          </a:prstGeom>
          <a:noFill/>
        </p:spPr>
        <p:txBody>
          <a:bodyPr wrap="square" rtlCol="0">
            <a:spAutoFit/>
          </a:bodyPr>
          <a:lstStyle/>
          <a:p>
            <a:pPr algn="just"/>
            <a:r>
              <a:rPr lang="en-GB" b="0" i="0" dirty="0">
                <a:solidFill>
                  <a:srgbClr val="374151"/>
                </a:solidFill>
                <a:effectLst/>
                <a:latin typeface="Söhne"/>
              </a:rPr>
              <a:t>The goal is to predict the future performance of a stock using a combination of financial models and analysis techniques such as </a:t>
            </a:r>
            <a:r>
              <a:rPr lang="en-US" b="0" i="0" dirty="0">
                <a:solidFill>
                  <a:srgbClr val="374151"/>
                </a:solidFill>
                <a:effectLst/>
                <a:latin typeface="Söhne"/>
              </a:rPr>
              <a:t>Capital Asset Pricing Model (CAPM)</a:t>
            </a:r>
            <a:r>
              <a:rPr lang="en-GB" b="0" i="0" dirty="0">
                <a:solidFill>
                  <a:srgbClr val="374151"/>
                </a:solidFill>
                <a:effectLst/>
                <a:latin typeface="Söhne"/>
              </a:rPr>
              <a:t>, Dividend Growth Model, Facebook Prophet, Bollinger Bands, Financial Ratios, and Monte Carlo Analysis. </a:t>
            </a:r>
          </a:p>
          <a:p>
            <a:pPr algn="just"/>
            <a:r>
              <a:rPr lang="en-GB" b="0" i="0" dirty="0">
                <a:solidFill>
                  <a:srgbClr val="374151"/>
                </a:solidFill>
                <a:effectLst/>
                <a:latin typeface="Söhne"/>
              </a:rPr>
              <a:t>The objective is to estimate the expected return and level of risk associated with the stock based on various market factors and historical data. The purpose of this analysis is to assist investors in making informed decisions about whether to buy, hold, or sell the stock.</a:t>
            </a:r>
            <a:endParaRPr lang="en-US" dirty="0"/>
          </a:p>
        </p:txBody>
      </p:sp>
      <p:pic>
        <p:nvPicPr>
          <p:cNvPr id="6" name="Picture 5" descr="A picture containing sky, building, outdoor, tower&#10;&#10;Description automatically generated">
            <a:extLst>
              <a:ext uri="{FF2B5EF4-FFF2-40B4-BE49-F238E27FC236}">
                <a16:creationId xmlns:a16="http://schemas.microsoft.com/office/drawing/2014/main" id="{1462673E-9242-DAEE-5AB4-13BC2B6072A9}"/>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6985416" y="1713875"/>
            <a:ext cx="2008818" cy="193259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31"/>
          <p:cNvSpPr txBox="1">
            <a:spLocks noGrp="1"/>
          </p:cNvSpPr>
          <p:nvPr>
            <p:ph type="title"/>
          </p:nvPr>
        </p:nvSpPr>
        <p:spPr>
          <a:xfrm>
            <a:off x="693563" y="551450"/>
            <a:ext cx="6476731" cy="1034400"/>
          </a:xfrm>
          <a:prstGeom prst="rect">
            <a:avLst/>
          </a:prstGeom>
          <a:noFill/>
          <a:ln>
            <a:noFill/>
          </a:ln>
        </p:spPr>
        <p:txBody>
          <a:bodyPr spcFirstLastPara="1" wrap="square" lIns="91425" tIns="91425" rIns="91425" bIns="91425" anchor="t" anchorCtr="0">
            <a:noAutofit/>
          </a:bodyPr>
          <a:lstStyle/>
          <a:p>
            <a:r>
              <a:rPr lang="en-GB" sz="2300" dirty="0">
                <a:latin typeface="Calibri" panose="020F0502020204030204" pitchFamily="34" charset="0"/>
                <a:ea typeface="Calibri" panose="020F0502020204030204" pitchFamily="34" charset="0"/>
                <a:cs typeface="Calibri" panose="020F0502020204030204" pitchFamily="34" charset="0"/>
              </a:rPr>
              <a:t>Cognizant Technology Solutions - CTSH</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589" name="Google Shape;589;p31"/>
          <p:cNvSpPr txBox="1"/>
          <p:nvPr/>
        </p:nvSpPr>
        <p:spPr>
          <a:xfrm>
            <a:off x="992300" y="1257443"/>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1200" b="1" dirty="0">
                <a:solidFill>
                  <a:schemeClr val="dk1"/>
                </a:solidFill>
                <a:latin typeface="Calibri" panose="020F0502020204030204" pitchFamily="34" charset="0"/>
                <a:ea typeface="Calibri" panose="020F0502020204030204" pitchFamily="34" charset="0"/>
                <a:cs typeface="Calibri" panose="020F0502020204030204" pitchFamily="34" charset="0"/>
                <a:sym typeface="Lato"/>
              </a:rPr>
              <a:t>Employees worldwide</a:t>
            </a:r>
          </a:p>
        </p:txBody>
      </p:sp>
      <p:sp>
        <p:nvSpPr>
          <p:cNvPr id="590" name="Google Shape;590;p31"/>
          <p:cNvSpPr txBox="1"/>
          <p:nvPr/>
        </p:nvSpPr>
        <p:spPr>
          <a:xfrm>
            <a:off x="722900" y="1482493"/>
            <a:ext cx="2307600" cy="471222"/>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buSzPts val="1100"/>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355,300</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0" lvl="0" indent="0" algn="ctr" rtl="0">
              <a:lnSpc>
                <a:spcPct val="115000"/>
              </a:lnSpc>
              <a:spcBef>
                <a:spcPts val="0"/>
              </a:spcBef>
              <a:spcAft>
                <a:spcPts val="1600"/>
              </a:spcAft>
              <a:buClr>
                <a:srgbClr val="000000"/>
              </a:buClr>
              <a:buSzPts val="1100"/>
              <a:buFont typeface="Arial"/>
              <a:buNone/>
            </a:pPr>
            <a:endParaRPr sz="4800" b="1" dirty="0">
              <a:solidFill>
                <a:schemeClr val="dk1"/>
              </a:solidFill>
              <a:latin typeface="Calibri" panose="020F0502020204030204" pitchFamily="34" charset="0"/>
              <a:ea typeface="Calibri" panose="020F0502020204030204" pitchFamily="34" charset="0"/>
              <a:cs typeface="Calibri" panose="020F0502020204030204" pitchFamily="34" charset="0"/>
              <a:sym typeface="Lato"/>
            </a:endParaRPr>
          </a:p>
        </p:txBody>
      </p:sp>
      <p:cxnSp>
        <p:nvCxnSpPr>
          <p:cNvPr id="592" name="Google Shape;592;p31"/>
          <p:cNvCxnSpPr/>
          <p:nvPr/>
        </p:nvCxnSpPr>
        <p:spPr>
          <a:xfrm>
            <a:off x="3224350" y="1318307"/>
            <a:ext cx="0" cy="601113"/>
          </a:xfrm>
          <a:prstGeom prst="straightConnector1">
            <a:avLst/>
          </a:prstGeom>
          <a:noFill/>
          <a:ln w="9525" cap="flat" cmpd="sng">
            <a:solidFill>
              <a:schemeClr val="accent1"/>
            </a:solidFill>
            <a:prstDash val="dot"/>
            <a:round/>
            <a:headEnd type="none" w="med" len="med"/>
            <a:tailEnd type="none" w="med" len="med"/>
          </a:ln>
        </p:spPr>
      </p:cxnSp>
      <p:sp>
        <p:nvSpPr>
          <p:cNvPr id="593" name="Google Shape;593;p31"/>
          <p:cNvSpPr txBox="1"/>
          <p:nvPr/>
        </p:nvSpPr>
        <p:spPr>
          <a:xfrm>
            <a:off x="3687600" y="1257443"/>
            <a:ext cx="1768800" cy="22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gn="ctr">
              <a:lnSpc>
                <a:spcPct val="115000"/>
              </a:lnSpc>
              <a:spcAft>
                <a:spcPts val="1600"/>
              </a:spcAft>
              <a:buSzPts val="1100"/>
              <a:buNone/>
              <a:defRPr sz="1200" b="1">
                <a:solidFill>
                  <a:schemeClr val="dk1"/>
                </a:solidFill>
                <a:latin typeface="Calibri" panose="020F0502020204030204" pitchFamily="34" charset="0"/>
                <a:ea typeface="Calibri" panose="020F0502020204030204" pitchFamily="34" charset="0"/>
                <a:cs typeface="Calibri" panose="020F0502020204030204" pitchFamily="34" charset="0"/>
              </a:defRPr>
            </a:lvl1pPr>
          </a:lstStyle>
          <a:p>
            <a:r>
              <a:rPr lang="en-GB" dirty="0">
                <a:sym typeface="Lato"/>
              </a:rPr>
              <a:t>Total revenue</a:t>
            </a:r>
          </a:p>
        </p:txBody>
      </p:sp>
      <p:sp>
        <p:nvSpPr>
          <p:cNvPr id="594" name="Google Shape;594;p31"/>
          <p:cNvSpPr txBox="1"/>
          <p:nvPr/>
        </p:nvSpPr>
        <p:spPr>
          <a:xfrm>
            <a:off x="3418200" y="1482493"/>
            <a:ext cx="2307600" cy="4712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lgn="ctr">
              <a:lnSpc>
                <a:spcPct val="115000"/>
              </a:lnSpc>
              <a:spcAft>
                <a:spcPts val="1600"/>
              </a:spcAft>
              <a:buSzPts val="1100"/>
              <a:defRPr sz="1800">
                <a:effectLst/>
                <a:latin typeface="Calibri" panose="020F0502020204030204" pitchFamily="34" charset="0"/>
                <a:ea typeface="Times New Roman" panose="02020603050405020304" pitchFamily="18" charset="0"/>
                <a:cs typeface="Calibri" panose="020F0502020204030204" pitchFamily="34" charset="0"/>
              </a:defRPr>
            </a:lvl1pPr>
          </a:lstStyle>
          <a:p>
            <a:r>
              <a:rPr lang="en-US" dirty="0">
                <a:ea typeface="Calibri" panose="020F0502020204030204" pitchFamily="34" charset="0"/>
              </a:rPr>
              <a:t>$19.4B</a:t>
            </a:r>
            <a:endParaRPr dirty="0">
              <a:ea typeface="Calibri" panose="020F0502020204030204" pitchFamily="34" charset="0"/>
              <a:sym typeface="Lato"/>
            </a:endParaRPr>
          </a:p>
        </p:txBody>
      </p:sp>
      <p:sp>
        <p:nvSpPr>
          <p:cNvPr id="597" name="Google Shape;597;p31"/>
          <p:cNvSpPr txBox="1"/>
          <p:nvPr/>
        </p:nvSpPr>
        <p:spPr>
          <a:xfrm>
            <a:off x="6382899" y="1257443"/>
            <a:ext cx="1956627" cy="225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gn="ctr">
              <a:lnSpc>
                <a:spcPct val="115000"/>
              </a:lnSpc>
              <a:spcAft>
                <a:spcPts val="1600"/>
              </a:spcAft>
              <a:buSzPts val="1100"/>
              <a:buNone/>
              <a:defRPr sz="1200" b="1">
                <a:solidFill>
                  <a:schemeClr val="dk1"/>
                </a:solidFill>
                <a:latin typeface="Calibri" panose="020F0502020204030204" pitchFamily="34" charset="0"/>
                <a:ea typeface="Calibri" panose="020F0502020204030204" pitchFamily="34" charset="0"/>
                <a:cs typeface="Calibri" panose="020F0502020204030204" pitchFamily="34" charset="0"/>
              </a:defRPr>
            </a:lvl1pPr>
          </a:lstStyle>
          <a:p>
            <a:r>
              <a:rPr lang="en-GB" dirty="0">
                <a:sym typeface="Lato"/>
              </a:rPr>
              <a:t>2022 Fortune 500 ranking</a:t>
            </a:r>
          </a:p>
        </p:txBody>
      </p:sp>
      <p:sp>
        <p:nvSpPr>
          <p:cNvPr id="598" name="Google Shape;598;p31"/>
          <p:cNvSpPr txBox="1"/>
          <p:nvPr/>
        </p:nvSpPr>
        <p:spPr>
          <a:xfrm>
            <a:off x="6113500" y="1482493"/>
            <a:ext cx="2307600" cy="471222"/>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#194</a:t>
            </a:r>
            <a:endParaRPr sz="4800" b="1" dirty="0">
              <a:solidFill>
                <a:schemeClr val="dk1"/>
              </a:solidFill>
              <a:latin typeface="Calibri" panose="020F0502020204030204" pitchFamily="34" charset="0"/>
              <a:ea typeface="Calibri" panose="020F0502020204030204" pitchFamily="34" charset="0"/>
              <a:cs typeface="Calibri" panose="020F0502020204030204" pitchFamily="34" charset="0"/>
              <a:sym typeface="Lato"/>
            </a:endParaRPr>
          </a:p>
        </p:txBody>
      </p:sp>
      <p:sp>
        <p:nvSpPr>
          <p:cNvPr id="4" name="Google Shape;206;p21">
            <a:extLst>
              <a:ext uri="{FF2B5EF4-FFF2-40B4-BE49-F238E27FC236}">
                <a16:creationId xmlns:a16="http://schemas.microsoft.com/office/drawing/2014/main" id="{2FAF71F8-D911-53C6-7A60-6C78C8EC6CEA}"/>
              </a:ext>
            </a:extLst>
          </p:cNvPr>
          <p:cNvSpPr/>
          <p:nvPr/>
        </p:nvSpPr>
        <p:spPr>
          <a:xfrm>
            <a:off x="355680" y="2341568"/>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latin typeface="Calibri" panose="020F0502020204030204" pitchFamily="34" charset="0"/>
                <a:ea typeface="Calibri" panose="020F0502020204030204" pitchFamily="34" charset="0"/>
                <a:cs typeface="Calibri" panose="020F0502020204030204" pitchFamily="34" charset="0"/>
              </a:rPr>
              <a:t>1</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sp>
        <p:nvSpPr>
          <p:cNvPr id="5" name="Google Shape;207;p21">
            <a:extLst>
              <a:ext uri="{FF2B5EF4-FFF2-40B4-BE49-F238E27FC236}">
                <a16:creationId xmlns:a16="http://schemas.microsoft.com/office/drawing/2014/main" id="{29A122C6-61B2-47CD-B502-26998628EAD9}"/>
              </a:ext>
            </a:extLst>
          </p:cNvPr>
          <p:cNvSpPr txBox="1">
            <a:spLocks noGrp="1"/>
          </p:cNvSpPr>
          <p:nvPr>
            <p:ph type="body" idx="1"/>
          </p:nvPr>
        </p:nvSpPr>
        <p:spPr>
          <a:xfrm>
            <a:off x="845954" y="2149470"/>
            <a:ext cx="7943280" cy="1051800"/>
          </a:xfrm>
          <a:prstGeom prst="rect">
            <a:avLst/>
          </a:prstGeom>
        </p:spPr>
        <p:txBody>
          <a:bodyPr spcFirstLastPara="1" wrap="square" lIns="91425" tIns="91425" rIns="91425" bIns="91425" anchor="t" anchorCtr="0">
            <a:noAutofit/>
          </a:bodyPr>
          <a:lstStyle/>
          <a:p>
            <a:pPr marL="146050" indent="0">
              <a:lnSpc>
                <a:spcPct val="107000"/>
              </a:lnSpc>
              <a:spcAft>
                <a:spcPts val="80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Cognizant Technology Solutions was founded in 1994 in the United States and initially focused on providing technology development and support services to its clients. The company grew rapidly in the late 1990s and early 2000s, expanding its operations to India in 1996 and becoming a public company in 1998 when it was listed on the NASDAQ stock exchange. Over the years, Cognizant has expanded its service offerings to include digital, technology, consulting, and operations services. The company has a global workforce of over 300,000 employees, serving clients in more than 40 countries. In recent years, Cognizant has been investing heavily in innovation and expanding its digital capabilities to better serve its clients in the evolving digital landscape. (Source: Cognizant.com)</a:t>
            </a:r>
          </a:p>
        </p:txBody>
      </p:sp>
      <p:sp>
        <p:nvSpPr>
          <p:cNvPr id="7" name="Google Shape;209;p21">
            <a:extLst>
              <a:ext uri="{FF2B5EF4-FFF2-40B4-BE49-F238E27FC236}">
                <a16:creationId xmlns:a16="http://schemas.microsoft.com/office/drawing/2014/main" id="{6100CEF3-5689-04BC-5518-88C28543BFC5}"/>
              </a:ext>
            </a:extLst>
          </p:cNvPr>
          <p:cNvSpPr txBox="1">
            <a:spLocks/>
          </p:cNvSpPr>
          <p:nvPr/>
        </p:nvSpPr>
        <p:spPr>
          <a:xfrm>
            <a:off x="850952" y="3322572"/>
            <a:ext cx="7818362" cy="8447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46050" indent="0">
              <a:lnSpc>
                <a:spcPct val="107000"/>
              </a:lnSpc>
              <a:spcAft>
                <a:spcPts val="800"/>
              </a:spcAft>
              <a:buFont typeface="Lato"/>
              <a:buNone/>
            </a:pPr>
            <a:r>
              <a:rPr lang="en-US" sz="1100">
                <a:latin typeface="Calibri" panose="020F0502020204030204" pitchFamily="34" charset="0"/>
                <a:ea typeface="Calibri" panose="020F0502020204030204" pitchFamily="34" charset="0"/>
                <a:cs typeface="Calibri" panose="020F0502020204030204" pitchFamily="34" charset="0"/>
              </a:rPr>
              <a:t>The current macroeconomic environment and business cycle are favorable for Cognizant's business. The global economy is recovering from the COVID-19 pandemic, and the business cycle is in the expansion phase, leading to increased demand for digital transformation and technology services. Cognizant's ability to adapt and innovate has been key to its success in this challenging environment. (Source: McKinsey &amp; Company)</a:t>
            </a:r>
            <a:endParaRPr lang="en-US" sz="1100" dirty="0">
              <a:latin typeface="Calibri" panose="020F0502020204030204" pitchFamily="34" charset="0"/>
              <a:ea typeface="Calibri" panose="020F0502020204030204" pitchFamily="34" charset="0"/>
              <a:cs typeface="Calibri" panose="020F0502020204030204" pitchFamily="34" charset="0"/>
            </a:endParaRPr>
          </a:p>
        </p:txBody>
      </p:sp>
      <p:sp>
        <p:nvSpPr>
          <p:cNvPr id="8" name="Google Shape;210;p21">
            <a:extLst>
              <a:ext uri="{FF2B5EF4-FFF2-40B4-BE49-F238E27FC236}">
                <a16:creationId xmlns:a16="http://schemas.microsoft.com/office/drawing/2014/main" id="{36842B08-9BA1-D651-0E5B-1E3199E20064}"/>
              </a:ext>
            </a:extLst>
          </p:cNvPr>
          <p:cNvSpPr/>
          <p:nvPr/>
        </p:nvSpPr>
        <p:spPr>
          <a:xfrm>
            <a:off x="355680" y="4250326"/>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latin typeface="Calibri" panose="020F0502020204030204" pitchFamily="34" charset="0"/>
                <a:ea typeface="Calibri" panose="020F0502020204030204" pitchFamily="34" charset="0"/>
                <a:cs typeface="Calibri" panose="020F0502020204030204" pitchFamily="34" charset="0"/>
              </a:rPr>
              <a:t>3</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sp>
        <p:nvSpPr>
          <p:cNvPr id="9" name="Google Shape;211;p21">
            <a:extLst>
              <a:ext uri="{FF2B5EF4-FFF2-40B4-BE49-F238E27FC236}">
                <a16:creationId xmlns:a16="http://schemas.microsoft.com/office/drawing/2014/main" id="{EE29A32F-94F9-0D54-3958-EEF0E5FC0126}"/>
              </a:ext>
            </a:extLst>
          </p:cNvPr>
          <p:cNvSpPr txBox="1">
            <a:spLocks/>
          </p:cNvSpPr>
          <p:nvPr/>
        </p:nvSpPr>
        <p:spPr>
          <a:xfrm>
            <a:off x="844447" y="4087336"/>
            <a:ext cx="7709940" cy="105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46050" indent="0">
              <a:lnSpc>
                <a:spcPct val="107000"/>
              </a:lnSpc>
              <a:spcAft>
                <a:spcPts val="800"/>
              </a:spcAft>
              <a:buFont typeface="Lato"/>
              <a:buNone/>
            </a:pPr>
            <a:r>
              <a:rPr lang="en-US" sz="1100">
                <a:latin typeface="Calibri" panose="020F0502020204030204" pitchFamily="34" charset="0"/>
                <a:ea typeface="Calibri" panose="020F0502020204030204" pitchFamily="34" charset="0"/>
                <a:cs typeface="Calibri" panose="020F0502020204030204" pitchFamily="34" charset="0"/>
              </a:rPr>
              <a:t>The IT industry environment is highly competitive, with numerous players competing for market share. Some of Cognizant's top competitors include Accenture, Tata Consultancy Services, IBM, Infosys, and Wipro. As of 2021, Cognizant had a market share of approximately 4.6%, trailing behind Accenture and TCS, which had market shares of 9.4% and 8.6%, respectively, according to Statista. (Source: Statista)</a:t>
            </a:r>
            <a:endParaRPr lang="en-US" sz="1100" dirty="0">
              <a:latin typeface="Calibri" panose="020F0502020204030204" pitchFamily="34" charset="0"/>
              <a:ea typeface="Calibri" panose="020F0502020204030204" pitchFamily="34" charset="0"/>
              <a:cs typeface="Calibri" panose="020F0502020204030204" pitchFamily="34" charset="0"/>
            </a:endParaRPr>
          </a:p>
        </p:txBody>
      </p:sp>
      <p:sp>
        <p:nvSpPr>
          <p:cNvPr id="10" name="Google Shape;206;p21">
            <a:extLst>
              <a:ext uri="{FF2B5EF4-FFF2-40B4-BE49-F238E27FC236}">
                <a16:creationId xmlns:a16="http://schemas.microsoft.com/office/drawing/2014/main" id="{5435B4D2-1C83-5122-36DD-F1E4A652CFEA}"/>
              </a:ext>
            </a:extLst>
          </p:cNvPr>
          <p:cNvSpPr/>
          <p:nvPr/>
        </p:nvSpPr>
        <p:spPr>
          <a:xfrm>
            <a:off x="363175" y="3423359"/>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latin typeface="Calibri" panose="020F0502020204030204" pitchFamily="34" charset="0"/>
                <a:ea typeface="Calibri" panose="020F0502020204030204" pitchFamily="34" charset="0"/>
                <a:cs typeface="Calibri" panose="020F0502020204030204" pitchFamily="34" charset="0"/>
              </a:rPr>
              <a:t>2</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cxnSp>
        <p:nvCxnSpPr>
          <p:cNvPr id="11" name="Google Shape;592;p31">
            <a:extLst>
              <a:ext uri="{FF2B5EF4-FFF2-40B4-BE49-F238E27FC236}">
                <a16:creationId xmlns:a16="http://schemas.microsoft.com/office/drawing/2014/main" id="{3215A410-07D7-5CC9-38C4-FAD24B48BD91}"/>
              </a:ext>
            </a:extLst>
          </p:cNvPr>
          <p:cNvCxnSpPr/>
          <p:nvPr/>
        </p:nvCxnSpPr>
        <p:spPr>
          <a:xfrm>
            <a:off x="5815144" y="1305813"/>
            <a:ext cx="0" cy="601113"/>
          </a:xfrm>
          <a:prstGeom prst="straightConnector1">
            <a:avLst/>
          </a:prstGeom>
          <a:noFill/>
          <a:ln w="9525" cap="flat" cmpd="sng">
            <a:solidFill>
              <a:schemeClr val="accent1"/>
            </a:solidFill>
            <a:prstDash val="dot"/>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540"/>
        <p:cNvGrpSpPr/>
        <p:nvPr/>
      </p:nvGrpSpPr>
      <p:grpSpPr>
        <a:xfrm>
          <a:off x="0" y="0"/>
          <a:ext cx="0" cy="0"/>
          <a:chOff x="0" y="0"/>
          <a:chExt cx="0" cy="0"/>
        </a:xfrm>
      </p:grpSpPr>
      <p:sp>
        <p:nvSpPr>
          <p:cNvPr id="541" name="Google Shape;541;p28"/>
          <p:cNvSpPr txBox="1">
            <a:spLocks noGrp="1"/>
          </p:cNvSpPr>
          <p:nvPr>
            <p:ph type="title"/>
          </p:nvPr>
        </p:nvSpPr>
        <p:spPr>
          <a:xfrm>
            <a:off x="734529" y="586596"/>
            <a:ext cx="8054703" cy="570300"/>
          </a:xfrm>
          <a:prstGeom prst="rect">
            <a:avLst/>
          </a:prstGeom>
          <a:noFill/>
          <a:ln>
            <a:noFill/>
          </a:ln>
        </p:spPr>
        <p:txBody>
          <a:bodyPr spcFirstLastPara="1" wrap="square" lIns="91425" tIns="91425" rIns="91425" bIns="91425" anchor="t" anchorCtr="0">
            <a:noAutofit/>
          </a:bodyPr>
          <a:lstStyle/>
          <a:p>
            <a:r>
              <a:rPr lang="en-GB" sz="2300" dirty="0">
                <a:latin typeface="Calibri" panose="020F0502020204030204" pitchFamily="34" charset="0"/>
                <a:ea typeface="Calibri" panose="020F0502020204030204" pitchFamily="34" charset="0"/>
                <a:cs typeface="Calibri" panose="020F0502020204030204" pitchFamily="34" charset="0"/>
              </a:rPr>
              <a:t>Cognizant (CTSH) – Valuation - CAPM &amp; Dividend Growth </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542" name="Google Shape;542;p28"/>
          <p:cNvSpPr txBox="1">
            <a:spLocks noGrp="1"/>
          </p:cNvSpPr>
          <p:nvPr>
            <p:ph type="body" idx="1"/>
          </p:nvPr>
        </p:nvSpPr>
        <p:spPr>
          <a:xfrm>
            <a:off x="4848133" y="3582007"/>
            <a:ext cx="4127920" cy="1464130"/>
          </a:xfrm>
          <a:prstGeom prst="rect">
            <a:avLst/>
          </a:prstGeom>
          <a:solidFill>
            <a:schemeClr val="bg1"/>
          </a:solidFill>
        </p:spPr>
        <p:txBody>
          <a:bodyPr spcFirstLastPara="1" wrap="square" lIns="91425" tIns="91425" rIns="91425" bIns="91425" anchor="t" anchorCtr="0">
            <a:noAutofit/>
          </a:bodyPr>
          <a:lstStyle/>
          <a:p>
            <a:pPr marL="171450" indent="-171450" algn="just">
              <a:spcAft>
                <a:spcPts val="1600"/>
              </a:spcAft>
              <a:buFont typeface="Wingdings" panose="05000000000000000000" pitchFamily="2" charset="2"/>
              <a:buChar char="§"/>
            </a:pPr>
            <a:r>
              <a:rPr lang="en-GB" sz="1100" dirty="0">
                <a:latin typeface="Calibri" panose="020F0502020204030204" pitchFamily="34" charset="0"/>
                <a:ea typeface="Calibri" panose="020F0502020204030204" pitchFamily="34" charset="0"/>
                <a:cs typeface="Calibri" panose="020F0502020204030204" pitchFamily="34" charset="0"/>
              </a:rPr>
              <a:t>Dividend Growth Model is used to estimate the intrinsic value of a stock based on its future dividends. </a:t>
            </a:r>
          </a:p>
          <a:p>
            <a:pPr marL="171450" indent="-171450" algn="just">
              <a:spcAft>
                <a:spcPts val="1600"/>
              </a:spcAft>
              <a:buFont typeface="Wingdings" panose="05000000000000000000" pitchFamily="2" charset="2"/>
              <a:buChar char="§"/>
            </a:pPr>
            <a:r>
              <a:rPr lang="en-GB" sz="1100" dirty="0">
                <a:latin typeface="Calibri" panose="020F0502020204030204" pitchFamily="34" charset="0"/>
                <a:ea typeface="Calibri" panose="020F0502020204030204" pitchFamily="34" charset="0"/>
                <a:cs typeface="Calibri" panose="020F0502020204030204" pitchFamily="34" charset="0"/>
              </a:rPr>
              <a:t>A 9.417% growth rate is considered moderate to high rate of growth, it is generally seen as a positive sign for investors, as it suggests that the company is performing well and has a good outlook for the future.</a:t>
            </a:r>
          </a:p>
        </p:txBody>
      </p:sp>
      <p:graphicFrame>
        <p:nvGraphicFramePr>
          <p:cNvPr id="7" name="Object 6">
            <a:extLst>
              <a:ext uri="{FF2B5EF4-FFF2-40B4-BE49-F238E27FC236}">
                <a16:creationId xmlns:a16="http://schemas.microsoft.com/office/drawing/2014/main" id="{9501DF44-666F-DA8A-26E9-591845CB1F19}"/>
              </a:ext>
            </a:extLst>
          </p:cNvPr>
          <p:cNvGraphicFramePr>
            <a:graphicFrameLocks noChangeAspect="1"/>
          </p:cNvGraphicFramePr>
          <p:nvPr>
            <p:extLst>
              <p:ext uri="{D42A27DB-BD31-4B8C-83A1-F6EECF244321}">
                <p14:modId xmlns:p14="http://schemas.microsoft.com/office/powerpoint/2010/main" val="1328043694"/>
              </p:ext>
            </p:extLst>
          </p:nvPr>
        </p:nvGraphicFramePr>
        <p:xfrm>
          <a:off x="8304550" y="703912"/>
          <a:ext cx="717029" cy="639849"/>
        </p:xfrm>
        <a:graphic>
          <a:graphicData uri="http://schemas.openxmlformats.org/presentationml/2006/ole">
            <mc:AlternateContent xmlns:mc="http://schemas.openxmlformats.org/markup-compatibility/2006">
              <mc:Choice xmlns:v="urn:schemas-microsoft-com:vml" Requires="v">
                <p:oleObj name="Worksheet" showAsIcon="1" r:id="rId3" imgW="914458" imgH="816486" progId="Excel.Sheet.12">
                  <p:embed/>
                </p:oleObj>
              </mc:Choice>
              <mc:Fallback>
                <p:oleObj name="Worksheet" showAsIcon="1" r:id="rId3" imgW="914458" imgH="816486" progId="Excel.Sheet.12">
                  <p:embed/>
                  <p:pic>
                    <p:nvPicPr>
                      <p:cNvPr id="0" name=""/>
                      <p:cNvPicPr/>
                      <p:nvPr/>
                    </p:nvPicPr>
                    <p:blipFill>
                      <a:blip r:embed="rId4"/>
                      <a:stretch>
                        <a:fillRect/>
                      </a:stretch>
                    </p:blipFill>
                    <p:spPr>
                      <a:xfrm>
                        <a:off x="8304550" y="703912"/>
                        <a:ext cx="717029" cy="639849"/>
                      </a:xfrm>
                      <a:prstGeom prst="rect">
                        <a:avLst/>
                      </a:prstGeom>
                    </p:spPr>
                  </p:pic>
                </p:oleObj>
              </mc:Fallback>
            </mc:AlternateContent>
          </a:graphicData>
        </a:graphic>
      </p:graphicFrame>
      <p:sp>
        <p:nvSpPr>
          <p:cNvPr id="9" name="TextBox 8">
            <a:extLst>
              <a:ext uri="{FF2B5EF4-FFF2-40B4-BE49-F238E27FC236}">
                <a16:creationId xmlns:a16="http://schemas.microsoft.com/office/drawing/2014/main" id="{0CE5C154-FDD7-4BA8-65E2-E29D8C979419}"/>
              </a:ext>
            </a:extLst>
          </p:cNvPr>
          <p:cNvSpPr txBox="1"/>
          <p:nvPr/>
        </p:nvSpPr>
        <p:spPr>
          <a:xfrm>
            <a:off x="644577" y="1558977"/>
            <a:ext cx="3927423" cy="113877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CA"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Using the CAPM, value of r (</a:t>
            </a:r>
            <a:r>
              <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the expected return on the asset)</a:t>
            </a:r>
            <a:r>
              <a:rPr lang="en-CA"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 comes out as </a:t>
            </a:r>
            <a:r>
              <a:rPr lang="en-US" b="1" dirty="0">
                <a:solidFill>
                  <a:schemeClr val="accent1"/>
                </a:solidFill>
                <a:latin typeface="Calibri" panose="020F0502020204030204" pitchFamily="34" charset="0"/>
                <a:ea typeface="Calibri" panose="020F0502020204030204" pitchFamily="34" charset="0"/>
                <a:cs typeface="Calibri" panose="020F0502020204030204" pitchFamily="34" charset="0"/>
              </a:rPr>
              <a:t>9.417%</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 with a calculated Beta value as </a:t>
            </a:r>
            <a:r>
              <a:rPr lang="en-US" b="1" dirty="0">
                <a:solidFill>
                  <a:schemeClr val="accent1"/>
                </a:solidFill>
                <a:latin typeface="Calibri" panose="020F0502020204030204" pitchFamily="34" charset="0"/>
                <a:ea typeface="Calibri" panose="020F0502020204030204" pitchFamily="34" charset="0"/>
                <a:cs typeface="Calibri" panose="020F0502020204030204" pitchFamily="34" charset="0"/>
              </a:rPr>
              <a:t>1.1035</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(Yahoo value for Beta is 1.11 as on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7/4/2023</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 </a:t>
            </a:r>
          </a:p>
          <a:p>
            <a:pPr algn="just"/>
            <a:endParaRPr lang="pt-BR" sz="1800" b="0" i="0" u="none" strike="noStrike" dirty="0">
              <a:solidFill>
                <a:srgbClr val="374151"/>
              </a:solidFill>
              <a:effectLst/>
              <a:latin typeface="Segoe UI" panose="020B0502040204020203" pitchFamily="34" charset="0"/>
            </a:endParaRPr>
          </a:p>
          <a:p>
            <a:pPr algn="r"/>
            <a:r>
              <a:rPr lang="pt-BR"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rPr>
              <a:t>r = rf + β(rm - rf)</a:t>
            </a:r>
            <a:endParaRPr lang="en-US"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sym typeface="Lato"/>
            </a:endParaRPr>
          </a:p>
        </p:txBody>
      </p:sp>
      <p:sp>
        <p:nvSpPr>
          <p:cNvPr id="10" name="Rectangle: Rounded Corners 9">
            <a:extLst>
              <a:ext uri="{FF2B5EF4-FFF2-40B4-BE49-F238E27FC236}">
                <a16:creationId xmlns:a16="http://schemas.microsoft.com/office/drawing/2014/main" id="{8EDB983C-12B1-367A-9B29-CBC5F4965485}"/>
              </a:ext>
            </a:extLst>
          </p:cNvPr>
          <p:cNvSpPr/>
          <p:nvPr/>
        </p:nvSpPr>
        <p:spPr>
          <a:xfrm>
            <a:off x="599607" y="1294151"/>
            <a:ext cx="949377"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CAPM</a:t>
            </a:r>
            <a:endParaRPr lang="en-US" dirty="0"/>
          </a:p>
        </p:txBody>
      </p:sp>
      <p:sp>
        <p:nvSpPr>
          <p:cNvPr id="11" name="Rectangle: Rounded Corners 10">
            <a:extLst>
              <a:ext uri="{FF2B5EF4-FFF2-40B4-BE49-F238E27FC236}">
                <a16:creationId xmlns:a16="http://schemas.microsoft.com/office/drawing/2014/main" id="{EE91D299-D314-890E-DF05-4576A2EECD8B}"/>
              </a:ext>
            </a:extLst>
          </p:cNvPr>
          <p:cNvSpPr/>
          <p:nvPr/>
        </p:nvSpPr>
        <p:spPr>
          <a:xfrm>
            <a:off x="599607" y="2986037"/>
            <a:ext cx="2093626"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Dividend Growth Model</a:t>
            </a:r>
            <a:endParaRPr lang="en-US" dirty="0"/>
          </a:p>
        </p:txBody>
      </p:sp>
      <p:pic>
        <p:nvPicPr>
          <p:cNvPr id="12" name="Picture 11" descr="Graphical user interface, text, application, email&#10;&#10;Description automatically generated">
            <a:extLst>
              <a:ext uri="{FF2B5EF4-FFF2-40B4-BE49-F238E27FC236}">
                <a16:creationId xmlns:a16="http://schemas.microsoft.com/office/drawing/2014/main" id="{48285793-C4D4-E28D-2ED4-B3A2E8C5E492}"/>
              </a:ext>
            </a:extLst>
          </p:cNvPr>
          <p:cNvPicPr>
            <a:picLocks noChangeAspect="1"/>
          </p:cNvPicPr>
          <p:nvPr/>
        </p:nvPicPr>
        <p:blipFill rotWithShape="1">
          <a:blip r:embed="rId5"/>
          <a:srcRect b="22039"/>
          <a:stretch/>
        </p:blipFill>
        <p:spPr>
          <a:xfrm>
            <a:off x="824459" y="2213193"/>
            <a:ext cx="1129259" cy="44225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3" name="TextBox 12">
            <a:extLst>
              <a:ext uri="{FF2B5EF4-FFF2-40B4-BE49-F238E27FC236}">
                <a16:creationId xmlns:a16="http://schemas.microsoft.com/office/drawing/2014/main" id="{A3F1373F-9795-7B6E-93F9-1719DD67F0AA}"/>
              </a:ext>
            </a:extLst>
          </p:cNvPr>
          <p:cNvSpPr txBox="1"/>
          <p:nvPr/>
        </p:nvSpPr>
        <p:spPr>
          <a:xfrm>
            <a:off x="644577" y="3262933"/>
            <a:ext cx="3927423" cy="153888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Expected return on asset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(r)</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9.417%</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Earnings Per Share = $ 4.42 </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Payout Ratio = 24.67% </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Dividend per share</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(DS)</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=Earnings per Share*Payout Ratio=</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$ 1.089</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Dividend growth rate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(g)</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7.9%</a:t>
            </a:r>
            <a:endPar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just"/>
            <a:endPar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just"/>
            <a:r>
              <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rPr>
              <a:t>Value = </a:t>
            </a:r>
            <a:r>
              <a:rPr lang="en-US" b="1" dirty="0">
                <a:solidFill>
                  <a:schemeClr val="accent1"/>
                </a:solidFill>
                <a:latin typeface="Calibri" panose="020F0502020204030204" pitchFamily="34" charset="0"/>
                <a:ea typeface="Calibri" panose="020F0502020204030204" pitchFamily="34" charset="0"/>
                <a:cs typeface="Calibri" panose="020F0502020204030204" pitchFamily="34" charset="0"/>
              </a:rPr>
              <a:t>$ 71.715 </a:t>
            </a:r>
            <a:endParaRPr lang="en-GB" b="1"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r"/>
            <a:r>
              <a:rPr lang="en-GB"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rPr>
              <a:t>Value = DS / (r - g) </a:t>
            </a:r>
            <a:endParaRPr lang="en-US"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endParaRPr>
          </a:p>
        </p:txBody>
      </p:sp>
      <p:pic>
        <p:nvPicPr>
          <p:cNvPr id="15" name="Picture 14">
            <a:extLst>
              <a:ext uri="{FF2B5EF4-FFF2-40B4-BE49-F238E27FC236}">
                <a16:creationId xmlns:a16="http://schemas.microsoft.com/office/drawing/2014/main" id="{9077DCEC-F258-A784-35E2-FDA6CBF24940}"/>
              </a:ext>
            </a:extLst>
          </p:cNvPr>
          <p:cNvPicPr>
            <a:picLocks noChangeAspect="1"/>
          </p:cNvPicPr>
          <p:nvPr/>
        </p:nvPicPr>
        <p:blipFill>
          <a:blip r:embed="rId6"/>
          <a:stretch>
            <a:fillRect/>
          </a:stretch>
        </p:blipFill>
        <p:spPr>
          <a:xfrm>
            <a:off x="4848132" y="1152132"/>
            <a:ext cx="4127920" cy="234866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5"/>
          <p:cNvSpPr txBox="1">
            <a:spLocks noGrp="1"/>
          </p:cNvSpPr>
          <p:nvPr>
            <p:ph type="title"/>
          </p:nvPr>
        </p:nvSpPr>
        <p:spPr>
          <a:xfrm>
            <a:off x="760706" y="579135"/>
            <a:ext cx="3893400" cy="550124"/>
          </a:xfrm>
          <a:prstGeom prst="rect">
            <a:avLst/>
          </a:prstGeom>
          <a:noFill/>
          <a:ln>
            <a:noFill/>
          </a:ln>
        </p:spPr>
        <p:txBody>
          <a:bodyPr spcFirstLastPara="1" wrap="square" lIns="91425" tIns="91425" rIns="91425" bIns="91425" anchor="t" anchorCtr="0">
            <a:noAutofit/>
          </a:bodyPr>
          <a:lstStyle/>
          <a:p>
            <a:r>
              <a:rPr lang="en-CA" sz="2300" dirty="0">
                <a:latin typeface="Calibri" panose="020F0502020204030204" pitchFamily="34" charset="0"/>
                <a:ea typeface="Calibri" panose="020F0502020204030204" pitchFamily="34" charset="0"/>
                <a:cs typeface="Calibri" panose="020F0502020204030204" pitchFamily="34" charset="0"/>
              </a:rPr>
              <a:t>Ratios</a:t>
            </a:r>
            <a:endParaRPr sz="23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09844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239"/>
        <p:cNvGrpSpPr/>
        <p:nvPr/>
      </p:nvGrpSpPr>
      <p:grpSpPr>
        <a:xfrm>
          <a:off x="0" y="0"/>
          <a:ext cx="0" cy="0"/>
          <a:chOff x="0" y="0"/>
          <a:chExt cx="0" cy="0"/>
        </a:xfrm>
      </p:grpSpPr>
      <p:sp>
        <p:nvSpPr>
          <p:cNvPr id="240" name="Google Shape;240;p25"/>
          <p:cNvSpPr txBox="1">
            <a:spLocks noGrp="1"/>
          </p:cNvSpPr>
          <p:nvPr>
            <p:ph type="title"/>
          </p:nvPr>
        </p:nvSpPr>
        <p:spPr>
          <a:xfrm>
            <a:off x="760706" y="579135"/>
            <a:ext cx="7383950" cy="550124"/>
          </a:xfrm>
          <a:prstGeom prst="rect">
            <a:avLst/>
          </a:prstGeom>
          <a:noFill/>
          <a:ln>
            <a:noFill/>
          </a:ln>
        </p:spPr>
        <p:txBody>
          <a:bodyPr spcFirstLastPara="1" wrap="square" lIns="91425" tIns="91425" rIns="91425" bIns="91425" anchor="t" anchorCtr="0">
            <a:noAutofit/>
          </a:bodyPr>
          <a:lstStyle/>
          <a:p>
            <a:r>
              <a:rPr lang="en-US" sz="2300" dirty="0">
                <a:solidFill>
                  <a:schemeClr val="dk2"/>
                </a:solidFill>
                <a:latin typeface="Calibri" panose="020F0502020204030204" pitchFamily="34" charset="0"/>
                <a:ea typeface="Calibri" panose="020F0502020204030204" pitchFamily="34" charset="0"/>
                <a:cs typeface="Calibri" panose="020F0502020204030204" pitchFamily="34" charset="0"/>
              </a:rPr>
              <a:t>Technical Analysis &amp; Monte Carlo Simulation</a:t>
            </a:r>
            <a:endParaRPr sz="2300" dirty="0">
              <a:latin typeface="Calibri" panose="020F0502020204030204" pitchFamily="34" charset="0"/>
              <a:ea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6DBD32B4-3FF6-8EA5-26FB-4326B778F75F}"/>
              </a:ext>
            </a:extLst>
          </p:cNvPr>
          <p:cNvPicPr>
            <a:picLocks noChangeAspect="1"/>
          </p:cNvPicPr>
          <p:nvPr/>
        </p:nvPicPr>
        <p:blipFill>
          <a:blip r:embed="rId3"/>
          <a:stretch>
            <a:fillRect/>
          </a:stretch>
        </p:blipFill>
        <p:spPr>
          <a:xfrm>
            <a:off x="4763903" y="1319652"/>
            <a:ext cx="4088161" cy="2558557"/>
          </a:xfrm>
          <a:prstGeom prst="rect">
            <a:avLst/>
          </a:prstGeom>
        </p:spPr>
      </p:pic>
      <p:sp>
        <p:nvSpPr>
          <p:cNvPr id="12" name="TextBox 11">
            <a:extLst>
              <a:ext uri="{FF2B5EF4-FFF2-40B4-BE49-F238E27FC236}">
                <a16:creationId xmlns:a16="http://schemas.microsoft.com/office/drawing/2014/main" id="{AA76133C-BD5E-E268-A94F-2894A14993C6}"/>
              </a:ext>
            </a:extLst>
          </p:cNvPr>
          <p:cNvSpPr txBox="1"/>
          <p:nvPr/>
        </p:nvSpPr>
        <p:spPr>
          <a:xfrm>
            <a:off x="514566" y="4052601"/>
            <a:ext cx="8398009" cy="93871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defPPr marR="0" lvl="0" algn="l" rtl="0">
              <a:lnSpc>
                <a:spcPct val="100000"/>
              </a:lnSpc>
              <a:spcBef>
                <a:spcPts val="0"/>
              </a:spcBef>
              <a:spcAft>
                <a:spcPts val="0"/>
              </a:spcAft>
            </a:defPPr>
            <a:lvl1pPr algn="just">
              <a:defRPr sz="1100">
                <a:solidFill>
                  <a:schemeClr val="accent1"/>
                </a:solidFill>
                <a:latin typeface="Calibri" panose="020F0502020204030204" pitchFamily="34" charset="0"/>
                <a:ea typeface="Calibri" panose="020F0502020204030204" pitchFamily="34" charset="0"/>
                <a:cs typeface="Calibri" panose="020F0502020204030204" pitchFamily="34" charset="0"/>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GB" dirty="0"/>
              <a:t>Bollinger Bands identify potential overbought or oversold conditions. When the price of a stock moves above the upper band (Yellow circles), it is considered overbought, and when it moves below the lower band (Orange circles) , it is considered oversold. Investors may use this information to help identify potential trading opportunities, such as selling when the price reaches the upper band and buying when it reaches the lower band. Bollinger Bands also help investors identify potential trend reversals. If the price of a stock is trending up, and it touches or breaks below the lower band, this may signal a potential trend reversal. </a:t>
            </a:r>
          </a:p>
        </p:txBody>
      </p:sp>
      <p:graphicFrame>
        <p:nvGraphicFramePr>
          <p:cNvPr id="13" name="Object 12">
            <a:extLst>
              <a:ext uri="{FF2B5EF4-FFF2-40B4-BE49-F238E27FC236}">
                <a16:creationId xmlns:a16="http://schemas.microsoft.com/office/drawing/2014/main" id="{4B3A3D34-D91E-4A5A-F531-08F8E3EF9D22}"/>
              </a:ext>
            </a:extLst>
          </p:cNvPr>
          <p:cNvGraphicFramePr>
            <a:graphicFrameLocks noChangeAspect="1"/>
          </p:cNvGraphicFramePr>
          <p:nvPr>
            <p:extLst>
              <p:ext uri="{D42A27DB-BD31-4B8C-83A1-F6EECF244321}">
                <p14:modId xmlns:p14="http://schemas.microsoft.com/office/powerpoint/2010/main" val="1889864346"/>
              </p:ext>
            </p:extLst>
          </p:nvPr>
        </p:nvGraphicFramePr>
        <p:xfrm>
          <a:off x="8142157" y="579135"/>
          <a:ext cx="914400" cy="815975"/>
        </p:xfrm>
        <a:graphic>
          <a:graphicData uri="http://schemas.openxmlformats.org/presentationml/2006/ole">
            <mc:AlternateContent xmlns:mc="http://schemas.openxmlformats.org/markup-compatibility/2006">
              <mc:Choice xmlns:v="urn:schemas-microsoft-com:vml" Requires="v">
                <p:oleObj name="Macro-Enabled Worksheet" showAsIcon="1" r:id="rId4" imgW="914458" imgH="816486" progId="Excel.SheetMacroEnabled.12">
                  <p:embed/>
                </p:oleObj>
              </mc:Choice>
              <mc:Fallback>
                <p:oleObj name="Macro-Enabled Worksheet" showAsIcon="1" r:id="rId4" imgW="914458" imgH="816486" progId="Excel.SheetMacroEnabled.12">
                  <p:embed/>
                  <p:pic>
                    <p:nvPicPr>
                      <p:cNvPr id="0" name=""/>
                      <p:cNvPicPr/>
                      <p:nvPr/>
                    </p:nvPicPr>
                    <p:blipFill>
                      <a:blip r:embed="rId5"/>
                      <a:stretch>
                        <a:fillRect/>
                      </a:stretch>
                    </p:blipFill>
                    <p:spPr>
                      <a:xfrm>
                        <a:off x="8142157" y="579135"/>
                        <a:ext cx="914400" cy="815975"/>
                      </a:xfrm>
                      <a:prstGeom prst="rect">
                        <a:avLst/>
                      </a:prstGeom>
                    </p:spPr>
                  </p:pic>
                </p:oleObj>
              </mc:Fallback>
            </mc:AlternateContent>
          </a:graphicData>
        </a:graphic>
      </p:graphicFrame>
      <p:sp>
        <p:nvSpPr>
          <p:cNvPr id="14" name="TextBox 13">
            <a:extLst>
              <a:ext uri="{FF2B5EF4-FFF2-40B4-BE49-F238E27FC236}">
                <a16:creationId xmlns:a16="http://schemas.microsoft.com/office/drawing/2014/main" id="{51585759-BBA1-C439-F933-7F0AC5B11967}"/>
              </a:ext>
            </a:extLst>
          </p:cNvPr>
          <p:cNvSpPr txBox="1"/>
          <p:nvPr/>
        </p:nvSpPr>
        <p:spPr>
          <a:xfrm>
            <a:off x="514565" y="1558977"/>
            <a:ext cx="3984063" cy="206210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GB" sz="1100" dirty="0" err="1">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MonteCarlo</a:t>
            </a:r>
            <a:r>
              <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 simulation done from January 1,2022 through December 31, 2022, and simulated the stock price for January 1,2023 through December 31, 2023 by performing 10,000 simulations</a:t>
            </a:r>
          </a:p>
          <a:p>
            <a:pPr algn="just"/>
            <a:endPar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just"/>
            <a:r>
              <a:rPr lang="en-GB"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Average Price: $ 56.85</a:t>
            </a:r>
          </a:p>
          <a:p>
            <a:pPr algn="just"/>
            <a:r>
              <a:rPr lang="en-GB"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Standard Deviation: 1.2560</a:t>
            </a:r>
          </a:p>
          <a:p>
            <a:pPr algn="just"/>
            <a:endParaRPr lang="pt-BR" sz="1800" b="0" i="0" u="none" strike="noStrike" dirty="0">
              <a:solidFill>
                <a:srgbClr val="374151"/>
              </a:solidFill>
              <a:effectLst/>
              <a:latin typeface="Segoe UI" panose="020B0502040204020203" pitchFamily="34" charset="0"/>
            </a:endParaRPr>
          </a:p>
          <a:p>
            <a:pPr algn="just"/>
            <a:r>
              <a:rPr lang="pt-BR"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Average Return	: -0.16%</a:t>
            </a:r>
          </a:p>
          <a:p>
            <a:pPr algn="just"/>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positive returns: 46.8%</a:t>
            </a:r>
          </a:p>
          <a:p>
            <a:pPr algn="just"/>
            <a:endPar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endParaRPr>
          </a:p>
        </p:txBody>
      </p:sp>
      <p:sp>
        <p:nvSpPr>
          <p:cNvPr id="15" name="Rectangle: Rounded Corners 14">
            <a:extLst>
              <a:ext uri="{FF2B5EF4-FFF2-40B4-BE49-F238E27FC236}">
                <a16:creationId xmlns:a16="http://schemas.microsoft.com/office/drawing/2014/main" id="{EEC19338-1448-C549-C364-9B9CFDEE5F83}"/>
              </a:ext>
            </a:extLst>
          </p:cNvPr>
          <p:cNvSpPr/>
          <p:nvPr/>
        </p:nvSpPr>
        <p:spPr>
          <a:xfrm>
            <a:off x="514565" y="1294151"/>
            <a:ext cx="1404546"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Monte Carlo</a:t>
            </a:r>
            <a:endParaRPr lang="en-US" dirty="0"/>
          </a:p>
        </p:txBody>
      </p:sp>
      <p:sp>
        <p:nvSpPr>
          <p:cNvPr id="17" name="Rectangle: Rounded Corners 16">
            <a:extLst>
              <a:ext uri="{FF2B5EF4-FFF2-40B4-BE49-F238E27FC236}">
                <a16:creationId xmlns:a16="http://schemas.microsoft.com/office/drawing/2014/main" id="{BEF2E30C-AC88-E8B3-28F1-998840046570}"/>
              </a:ext>
            </a:extLst>
          </p:cNvPr>
          <p:cNvSpPr/>
          <p:nvPr/>
        </p:nvSpPr>
        <p:spPr>
          <a:xfrm>
            <a:off x="514565" y="3764781"/>
            <a:ext cx="1551301"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Bollinger Bands</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5"/>
          <p:cNvSpPr txBox="1">
            <a:spLocks noGrp="1"/>
          </p:cNvSpPr>
          <p:nvPr>
            <p:ph type="title"/>
          </p:nvPr>
        </p:nvSpPr>
        <p:spPr>
          <a:xfrm>
            <a:off x="760706" y="579135"/>
            <a:ext cx="3893400" cy="550124"/>
          </a:xfrm>
          <a:prstGeom prst="rect">
            <a:avLst/>
          </a:prstGeom>
          <a:noFill/>
          <a:ln>
            <a:noFill/>
          </a:ln>
        </p:spPr>
        <p:txBody>
          <a:bodyPr spcFirstLastPara="1" wrap="square" lIns="91425" tIns="91425" rIns="91425" bIns="91425" anchor="t" anchorCtr="0">
            <a:noAutofit/>
          </a:bodyPr>
          <a:lstStyle/>
          <a:p>
            <a:r>
              <a:rPr lang="en-CA" sz="2300" dirty="0">
                <a:latin typeface="Calibri" panose="020F0502020204030204" pitchFamily="34" charset="0"/>
                <a:ea typeface="Calibri" panose="020F0502020204030204" pitchFamily="34" charset="0"/>
                <a:cs typeface="Calibri" panose="020F0502020204030204" pitchFamily="34" charset="0"/>
              </a:rPr>
              <a:t>Stock Signals</a:t>
            </a:r>
            <a:endParaRPr sz="2300" dirty="0">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009B9326-DCB9-ABFC-EE0A-FA13BE26D3C0}"/>
              </a:ext>
            </a:extLst>
          </p:cNvPr>
          <p:cNvPicPr>
            <a:picLocks noChangeAspect="1"/>
          </p:cNvPicPr>
          <p:nvPr/>
        </p:nvPicPr>
        <p:blipFill>
          <a:blip r:embed="rId3"/>
          <a:stretch>
            <a:fillRect/>
          </a:stretch>
        </p:blipFill>
        <p:spPr>
          <a:xfrm>
            <a:off x="4131271" y="1269341"/>
            <a:ext cx="4804903" cy="2148416"/>
          </a:xfrm>
          <a:prstGeom prst="rect">
            <a:avLst/>
          </a:prstGeom>
        </p:spPr>
      </p:pic>
      <p:pic>
        <p:nvPicPr>
          <p:cNvPr id="7" name="Picture 6">
            <a:extLst>
              <a:ext uri="{FF2B5EF4-FFF2-40B4-BE49-F238E27FC236}">
                <a16:creationId xmlns:a16="http://schemas.microsoft.com/office/drawing/2014/main" id="{F504399B-ACA2-FC12-8939-981641F515C3}"/>
              </a:ext>
            </a:extLst>
          </p:cNvPr>
          <p:cNvPicPr>
            <a:picLocks noChangeAspect="1"/>
          </p:cNvPicPr>
          <p:nvPr/>
        </p:nvPicPr>
        <p:blipFill>
          <a:blip r:embed="rId4"/>
          <a:stretch>
            <a:fillRect/>
          </a:stretch>
        </p:blipFill>
        <p:spPr>
          <a:xfrm>
            <a:off x="3128494" y="3516131"/>
            <a:ext cx="5807680" cy="1045056"/>
          </a:xfrm>
          <a:prstGeom prst="rect">
            <a:avLst/>
          </a:prstGeom>
        </p:spPr>
      </p:pic>
    </p:spTree>
    <p:extLst>
      <p:ext uri="{BB962C8B-B14F-4D97-AF65-F5344CB8AC3E}">
        <p14:creationId xmlns:p14="http://schemas.microsoft.com/office/powerpoint/2010/main" val="1625463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246"/>
        <p:cNvGrpSpPr/>
        <p:nvPr/>
      </p:nvGrpSpPr>
      <p:grpSpPr>
        <a:xfrm>
          <a:off x="0" y="0"/>
          <a:ext cx="0" cy="0"/>
          <a:chOff x="0" y="0"/>
          <a:chExt cx="0" cy="0"/>
        </a:xfrm>
      </p:grpSpPr>
      <p:sp>
        <p:nvSpPr>
          <p:cNvPr id="247" name="Google Shape;247;p26"/>
          <p:cNvSpPr txBox="1">
            <a:spLocks noGrp="1"/>
          </p:cNvSpPr>
          <p:nvPr>
            <p:ph type="title"/>
          </p:nvPr>
        </p:nvSpPr>
        <p:spPr>
          <a:xfrm>
            <a:off x="735291" y="589418"/>
            <a:ext cx="3941640" cy="573613"/>
          </a:xfrm>
          <a:prstGeom prst="rect">
            <a:avLst/>
          </a:prstGeom>
          <a:noFill/>
          <a:ln>
            <a:noFill/>
          </a:ln>
        </p:spPr>
        <p:txBody>
          <a:bodyPr spcFirstLastPara="1" wrap="square" lIns="91425" tIns="91425" rIns="91425" bIns="91425" anchor="t" anchorCtr="0">
            <a:noAutofit/>
          </a:bodyPr>
          <a:lstStyle/>
          <a:p>
            <a:r>
              <a:rPr lang="en-US" sz="2300" dirty="0">
                <a:latin typeface="Calibri" panose="020F0502020204030204" pitchFamily="34" charset="0"/>
                <a:ea typeface="Calibri" panose="020F0502020204030204" pitchFamily="34" charset="0"/>
                <a:cs typeface="Calibri" panose="020F0502020204030204" pitchFamily="34" charset="0"/>
              </a:rPr>
              <a:t>Forecasting – Fb Prophet</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248" name="Google Shape;248;p26"/>
          <p:cNvSpPr txBox="1">
            <a:spLocks noGrp="1"/>
          </p:cNvSpPr>
          <p:nvPr>
            <p:ph type="body" idx="1"/>
          </p:nvPr>
        </p:nvSpPr>
        <p:spPr>
          <a:xfrm>
            <a:off x="778505" y="1368774"/>
            <a:ext cx="3793495" cy="3045181"/>
          </a:xfrm>
          <a:prstGeom prst="rect">
            <a:avLst/>
          </a:prstGeom>
          <a:solidFill>
            <a:schemeClr val="bg1"/>
          </a:solidFill>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latin typeface="Calibri" panose="020F0502020204030204" pitchFamily="34" charset="0"/>
                <a:ea typeface="Calibri" panose="020F0502020204030204" pitchFamily="34" charset="0"/>
                <a:cs typeface="Calibri" panose="020F0502020204030204" pitchFamily="34" charset="0"/>
              </a:rPr>
              <a:t>Facebook Prophet is a time series forecasting library developed by Facebook's data science team. It can be used to forecast future trends and patterns in time series data, including stock prices. Here's how it can help in stock prediction:</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Handling Seasonality</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Flexibility</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Visualization</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Interpretability</a:t>
            </a:r>
          </a:p>
          <a:p>
            <a:pPr marL="0" lvl="0" indent="0" algn="l" rtl="0">
              <a:spcBef>
                <a:spcPts val="0"/>
              </a:spcBef>
              <a:spcAft>
                <a:spcPts val="1600"/>
              </a:spcAft>
              <a:buNone/>
            </a:pPr>
            <a:r>
              <a:rPr lang="en-GB" sz="1100" dirty="0">
                <a:latin typeface="Calibri" panose="020F0502020204030204" pitchFamily="34" charset="0"/>
                <a:ea typeface="Calibri" panose="020F0502020204030204" pitchFamily="34" charset="0"/>
                <a:cs typeface="Calibri" panose="020F0502020204030204" pitchFamily="34" charset="0"/>
              </a:rPr>
              <a:t>It's important to note that while Prophet can be a useful tool for stock prediction, it's not a guaranteed solution for predicting stock prices accurately. Many factors can affect stock prices, including macroeconomic factors, company-specific news, and investor sentiment. As such, Prophet should be used in conjunction with other tools and information when making investment decisions..</a:t>
            </a:r>
            <a:endParaRPr sz="1100" dirty="0">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3A521EFD-B549-A63D-04E8-039D6FCED6D3}"/>
              </a:ext>
            </a:extLst>
          </p:cNvPr>
          <p:cNvPicPr>
            <a:picLocks noChangeAspect="1"/>
          </p:cNvPicPr>
          <p:nvPr/>
        </p:nvPicPr>
        <p:blipFill>
          <a:blip r:embed="rId3"/>
          <a:stretch>
            <a:fillRect/>
          </a:stretch>
        </p:blipFill>
        <p:spPr>
          <a:xfrm>
            <a:off x="4874346" y="865874"/>
            <a:ext cx="3995117" cy="2376997"/>
          </a:xfrm>
          <a:prstGeom prst="rect">
            <a:avLst/>
          </a:prstGeom>
        </p:spPr>
      </p:pic>
      <p:pic>
        <p:nvPicPr>
          <p:cNvPr id="5" name="Picture 4">
            <a:extLst>
              <a:ext uri="{FF2B5EF4-FFF2-40B4-BE49-F238E27FC236}">
                <a16:creationId xmlns:a16="http://schemas.microsoft.com/office/drawing/2014/main" id="{392DC4A4-31E1-1BD2-3083-15039A60CCCF}"/>
              </a:ext>
            </a:extLst>
          </p:cNvPr>
          <p:cNvPicPr>
            <a:picLocks noChangeAspect="1"/>
          </p:cNvPicPr>
          <p:nvPr/>
        </p:nvPicPr>
        <p:blipFill>
          <a:blip r:embed="rId4"/>
          <a:stretch>
            <a:fillRect/>
          </a:stretch>
        </p:blipFill>
        <p:spPr>
          <a:xfrm>
            <a:off x="5006713" y="3319328"/>
            <a:ext cx="2415891" cy="759950"/>
          </a:xfrm>
          <a:prstGeom prst="rect">
            <a:avLst/>
          </a:prstGeom>
        </p:spPr>
      </p:pic>
      <p:pic>
        <p:nvPicPr>
          <p:cNvPr id="7" name="Picture 6">
            <a:extLst>
              <a:ext uri="{FF2B5EF4-FFF2-40B4-BE49-F238E27FC236}">
                <a16:creationId xmlns:a16="http://schemas.microsoft.com/office/drawing/2014/main" id="{F8CFCC97-4017-D0EE-5708-2497FAF82CE4}"/>
              </a:ext>
            </a:extLst>
          </p:cNvPr>
          <p:cNvPicPr>
            <a:picLocks noChangeAspect="1"/>
          </p:cNvPicPr>
          <p:nvPr/>
        </p:nvPicPr>
        <p:blipFill>
          <a:blip r:embed="rId5"/>
          <a:stretch>
            <a:fillRect/>
          </a:stretch>
        </p:blipFill>
        <p:spPr>
          <a:xfrm>
            <a:off x="6553825" y="4029386"/>
            <a:ext cx="2415892" cy="804264"/>
          </a:xfrm>
          <a:prstGeom prst="rect">
            <a:avLst/>
          </a:prstGeom>
        </p:spPr>
      </p:pic>
    </p:spTree>
    <p:extLst>
      <p:ext uri="{BB962C8B-B14F-4D97-AF65-F5344CB8AC3E}">
        <p14:creationId xmlns:p14="http://schemas.microsoft.com/office/powerpoint/2010/main" val="733965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6"/>
          <p:cNvSpPr txBox="1">
            <a:spLocks noGrp="1"/>
          </p:cNvSpPr>
          <p:nvPr>
            <p:ph type="title"/>
          </p:nvPr>
        </p:nvSpPr>
        <p:spPr>
          <a:xfrm>
            <a:off x="735291" y="589418"/>
            <a:ext cx="2799900" cy="573613"/>
          </a:xfrm>
          <a:prstGeom prst="rect">
            <a:avLst/>
          </a:prstGeom>
          <a:noFill/>
          <a:ln>
            <a:noFill/>
          </a:ln>
        </p:spPr>
        <p:txBody>
          <a:bodyPr spcFirstLastPara="1" wrap="square" lIns="91425" tIns="91425" rIns="91425" bIns="91425" anchor="t" anchorCtr="0">
            <a:noAutofit/>
          </a:bodyPr>
          <a:lstStyle/>
          <a:p>
            <a:r>
              <a:rPr lang="en-US" sz="2300" dirty="0">
                <a:latin typeface="Calibri" panose="020F0502020204030204" pitchFamily="34" charset="0"/>
                <a:ea typeface="Calibri" panose="020F0502020204030204" pitchFamily="34" charset="0"/>
                <a:cs typeface="Calibri" panose="020F0502020204030204" pitchFamily="34" charset="0"/>
              </a:rPr>
              <a:t>Recommendation</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248" name="Google Shape;248;p26"/>
          <p:cNvSpPr txBox="1">
            <a:spLocks noGrp="1"/>
          </p:cNvSpPr>
          <p:nvPr>
            <p:ph type="body" idx="1"/>
          </p:nvPr>
        </p:nvSpPr>
        <p:spPr>
          <a:xfrm>
            <a:off x="778505" y="1368775"/>
            <a:ext cx="47982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b="0" i="0" dirty="0">
                <a:solidFill>
                  <a:srgbClr val="111827"/>
                </a:solidFill>
                <a:effectLst/>
                <a:latin typeface="ui-sans-serif"/>
              </a:rPr>
              <a:t>The average analyst rating for CTSH stock from 34 stock analysts is "Hold". This means that analysts believe this stock is likely to perform similarly to the overall market.</a:t>
            </a:r>
          </a:p>
          <a:p>
            <a:pPr marL="0" lvl="0" indent="0" algn="l" rtl="0">
              <a:spcBef>
                <a:spcPts val="0"/>
              </a:spcBef>
              <a:spcAft>
                <a:spcPts val="1600"/>
              </a:spcAft>
              <a:buNone/>
            </a:pPr>
            <a:r>
              <a:rPr lang="en-GB" sz="1400" b="0" i="0" dirty="0">
                <a:solidFill>
                  <a:srgbClr val="111827"/>
                </a:solidFill>
                <a:effectLst/>
                <a:latin typeface="ui-sans-serif"/>
              </a:rPr>
              <a:t>According to 34 stock analysts, the average 12-month stock price forecast for CTSH stock is $66.7, which predicts an increase of 10.39%. The lowest target is $49.49 and the highest is $95.55. On average, analysts rate CTSH stock as a hold.</a:t>
            </a:r>
            <a:endParaRPr sz="11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33151220"/>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720</TotalTime>
  <Words>1113</Words>
  <Application>Microsoft Office PowerPoint</Application>
  <PresentationFormat>On-screen Show (16:9)</PresentationFormat>
  <Paragraphs>73</Paragraphs>
  <Slides>11</Slides>
  <Notes>11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2</vt:i4>
      </vt:variant>
      <vt:variant>
        <vt:lpstr>Slide Titles</vt:lpstr>
      </vt:variant>
      <vt:variant>
        <vt:i4>11</vt:i4>
      </vt:variant>
    </vt:vector>
  </HeadingPairs>
  <TitlesOfParts>
    <vt:vector size="22" baseType="lpstr">
      <vt:lpstr>Wingdings</vt:lpstr>
      <vt:lpstr>Raleway</vt:lpstr>
      <vt:lpstr>Söhne</vt:lpstr>
      <vt:lpstr>Segoe UI</vt:lpstr>
      <vt:lpstr>Lato</vt:lpstr>
      <vt:lpstr>ui-sans-serif</vt:lpstr>
      <vt:lpstr>Arial</vt:lpstr>
      <vt:lpstr>Calibri</vt:lpstr>
      <vt:lpstr>Streamline</vt:lpstr>
      <vt:lpstr>Worksheet</vt:lpstr>
      <vt:lpstr>Macro-Enabled Worksheet</vt:lpstr>
      <vt:lpstr>Financial Analysis</vt:lpstr>
      <vt:lpstr>Goal</vt:lpstr>
      <vt:lpstr>Cognizant Technology Solutions - CTSH</vt:lpstr>
      <vt:lpstr>Cognizant (CTSH) – Valuation - CAPM &amp; Dividend Growth </vt:lpstr>
      <vt:lpstr>Ratios</vt:lpstr>
      <vt:lpstr>Technical Analysis &amp; Monte Carlo Simulation</vt:lpstr>
      <vt:lpstr>Stock Signals</vt:lpstr>
      <vt:lpstr>Forecasting – Fb Prophet</vt:lpstr>
      <vt:lpstr>Recommendation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Consulting Proposal</dc:title>
  <dc:creator>amit sharma</dc:creator>
  <cp:lastModifiedBy>Amit Sharma</cp:lastModifiedBy>
  <cp:revision>13</cp:revision>
  <dcterms:modified xsi:type="dcterms:W3CDTF">2023-04-08T06:17:11Z</dcterms:modified>
</cp:coreProperties>
</file>